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78" r:id="rId12"/>
    <p:sldId id="277" r:id="rId13"/>
    <p:sldId id="279" r:id="rId14"/>
    <p:sldId id="280" r:id="rId15"/>
    <p:sldId id="265" r:id="rId16"/>
    <p:sldId id="281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2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50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>
        <p:scale>
          <a:sx n="86" d="100"/>
          <a:sy n="86" d="100"/>
        </p:scale>
        <p:origin x="-36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2449-C2D3-4631-A596-49D0E204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6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5396-C09C-4642-8F28-89C7B498B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8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1AA4-A328-4C9F-9885-F53C57571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5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D93B1-0AF8-492E-8399-29A38A1B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76F6-8B0C-4026-A572-A717B075D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3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5D654-3738-4523-B57D-D83931345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7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52625-0459-4A63-A608-718303D88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F6C3-1E11-4B76-9F5F-5C7C7A0E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3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B3FC-8703-4F5C-818B-AE4564D64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7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3E80-B0A6-48B6-8153-F7225CED1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AD9C-2A76-40A2-B167-5708DB0E1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1237A4-94F6-42E1-879F-D52B363EE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569325" cy="180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Великая Отечественная 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война в фактах и цифрах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Культура, наука, церковь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3534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1.</a:t>
            </a:r>
            <a:r>
              <a:rPr lang="ru-RU" altLang="ru-RU">
                <a:latin typeface="Times New Roman" pitchFamily="18" charset="0"/>
              </a:rPr>
              <a:t> Музыкально произведение – символ войны.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2.</a:t>
            </a:r>
            <a:r>
              <a:rPr lang="ru-RU" altLang="ru-RU">
                <a:latin typeface="Times New Roman" pitchFamily="18" charset="0"/>
              </a:rPr>
              <a:t> Какое событие произошло в 1943 г. после встречи И.В. Сталина с иерархами православного духовенства СССР?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3.</a:t>
            </a:r>
            <a:r>
              <a:rPr lang="ru-RU" altLang="ru-RU">
                <a:latin typeface="Times New Roman" pitchFamily="18" charset="0"/>
              </a:rPr>
              <a:t> Автор двух памятников: один - в Волгограде, другой – в Берлине. Что это за памятники? Кто их автор?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4.</a:t>
            </a:r>
            <a:r>
              <a:rPr lang="ru-RU" altLang="ru-RU">
                <a:latin typeface="Times New Roman" pitchFamily="18" charset="0"/>
              </a:rPr>
              <a:t> Известные произведения советских художников о войне.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5.</a:t>
            </a:r>
            <a:r>
              <a:rPr lang="ru-RU" altLang="ru-RU">
                <a:latin typeface="Times New Roman" pitchFamily="18" charset="0"/>
              </a:rPr>
              <a:t> Где и когда была сформирована в годы войны первая фронтовая бригада артистов?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6.</a:t>
            </a:r>
            <a:r>
              <a:rPr lang="ru-RU" altLang="ru-RU">
                <a:latin typeface="Times New Roman" pitchFamily="18" charset="0"/>
              </a:rPr>
              <a:t> Фамилии советских учёных – изобретателей военных лет.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7.</a:t>
            </a:r>
            <a:r>
              <a:rPr lang="ru-RU" altLang="ru-RU">
                <a:latin typeface="Times New Roman" pitchFamily="18" charset="0"/>
              </a:rPr>
              <a:t> Произведения о войне, созданные в 1941-1945 гг.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8.</a:t>
            </a:r>
            <a:r>
              <a:rPr lang="ru-RU" altLang="ru-RU">
                <a:latin typeface="Times New Roman" pitchFamily="18" charset="0"/>
              </a:rPr>
              <a:t> Открытие советского медика Н.Н. Бурденко?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9</a:t>
            </a:r>
            <a:r>
              <a:rPr lang="ru-RU" altLang="ru-RU">
                <a:latin typeface="Times New Roman" pitchFamily="18" charset="0"/>
              </a:rPr>
              <a:t>. Как называли немецкие захватчики советскую бутылку с горючей смесью</a:t>
            </a:r>
            <a:r>
              <a:rPr lang="en-US" altLang="ru-RU">
                <a:latin typeface="Times New Roman" pitchFamily="18" charset="0"/>
              </a:rPr>
              <a:t>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10</a:t>
            </a:r>
            <a:r>
              <a:rPr lang="ru-RU" altLang="ru-RU">
                <a:latin typeface="Times New Roman" pitchFamily="18" charset="0"/>
              </a:rPr>
              <a:t>. Какие медали были учреждены в годы Великой Отечественной войны?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0"/>
            <a:ext cx="511333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9813"/>
            <a:ext cx="47164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03625"/>
            <a:ext cx="44275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7148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700"/>
            <a:ext cx="3252788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587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700"/>
            <a:ext cx="3675062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700"/>
            <a:ext cx="3779837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3640137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27233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Преступления оккупантов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8569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Шедевр мирового художественного декоративного искусства </a:t>
            </a:r>
            <a:r>
              <a:rPr lang="en-US" altLang="ru-RU">
                <a:latin typeface="Times New Roman" pitchFamily="18" charset="0"/>
              </a:rPr>
              <a:t>XVIII</a:t>
            </a:r>
            <a:r>
              <a:rPr lang="ru-RU" altLang="ru-RU">
                <a:latin typeface="Times New Roman" pitchFamily="18" charset="0"/>
              </a:rPr>
              <a:t> в., похищенный немцами из Царскосельского дворца.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Место под Киевом, где фашистские каратели уничтожили 100 тысяч людей еврейской национальности.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Две белорусские деревни, ставшие символом преступлений фашистов против человечества.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Фашистский план закабаления и уничтожения народов Восточной Европы, разработанный в 1940 г.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Женщина, единственная за всю послевоенную историю приговоренная в 1979 г. в СССР к расстрелу.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20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284538"/>
            <a:ext cx="578961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26427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Сопротивление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64235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b="1" u="sng">
                <a:latin typeface="Times New Roman" pitchFamily="18" charset="0"/>
              </a:rPr>
              <a:t>Что вам известно о подпольном  партизанском движении на территории СССР и за его пределами?</a:t>
            </a:r>
          </a:p>
          <a:p>
            <a:pPr eaLnBrk="1" hangingPunct="1">
              <a:lnSpc>
                <a:spcPct val="150000"/>
              </a:lnSpc>
            </a:pPr>
            <a:endParaRPr lang="ru-RU" altLang="ru-RU" b="1" u="sng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Легендарная советская партизанка, известная под именем «Таня».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Операции советских партизан в  августе – сентябре 1943 и в сентябре – октябре 1943 г. по выводу из строя железнодорожных коммуникаций противника на оккупированных территориях.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Известные руководители партизанского движения.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Пионеры – герои, активные борцы с оккупационным фашистским режимом.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Руководители подпольной комсомольской организации «Молодая гвардия».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Кто руководил партизанским движением на оккупированной немцами территории?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62463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"Под запретом"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23850" y="987425"/>
            <a:ext cx="84963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000" b="1" u="sng">
                <a:latin typeface="Times New Roman" pitchFamily="18" charset="0"/>
              </a:rPr>
              <a:t>Что вам известно о событиях и фактах, которые длительное время были засекречены в СССР?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 u="sng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1</a:t>
            </a:r>
            <a:r>
              <a:rPr lang="ru-RU" altLang="ru-RU" sz="2000">
                <a:latin typeface="Times New Roman" pitchFamily="18" charset="0"/>
              </a:rPr>
              <a:t>.  Какие народы СССР в годы войны подвергались репрессиям? Что им вменялось в вину?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2</a:t>
            </a:r>
            <a:r>
              <a:rPr lang="ru-RU" altLang="ru-RU" sz="2000">
                <a:latin typeface="Times New Roman" pitchFamily="18" charset="0"/>
              </a:rPr>
              <a:t>.  Какой крупный процесс проходил в Москве 22 июля 1941 г.?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3</a:t>
            </a:r>
            <a:r>
              <a:rPr lang="ru-RU" altLang="ru-RU" sz="2000">
                <a:latin typeface="Times New Roman" pitchFamily="18" charset="0"/>
              </a:rPr>
              <a:t>. Приказы наркома обороны СССР №270 и №227?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4</a:t>
            </a:r>
            <a:r>
              <a:rPr lang="ru-RU" altLang="ru-RU" sz="2000">
                <a:latin typeface="Times New Roman" pitchFamily="18" charset="0"/>
              </a:rPr>
              <a:t>.  Что такое заградительные отряды?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5</a:t>
            </a:r>
            <a:r>
              <a:rPr lang="ru-RU" altLang="ru-RU" sz="2000">
                <a:latin typeface="Times New Roman" pitchFamily="18" charset="0"/>
              </a:rPr>
              <a:t>.  Какая судьба ожидала бывших советских военнопленных после их возвращения на родину?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6</a:t>
            </a:r>
            <a:r>
              <a:rPr lang="ru-RU" altLang="ru-RU" sz="2000">
                <a:latin typeface="Times New Roman" pitchFamily="18" charset="0"/>
              </a:rPr>
              <a:t>.  Что  такое штрафные батальоны?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482441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Подвиги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1484313"/>
            <a:ext cx="9144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u="sng">
                <a:latin typeface="Times New Roman" pitchFamily="18" charset="0"/>
              </a:rPr>
              <a:t>Какой подвиг совершили эти люди?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endParaRPr lang="ru-RU" altLang="ru-RU" b="1" u="sng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Александр Панкратов, Александр Матросов, Римма Шергинова, Петр Гужвин и др.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Зеленко, Иванов, Гастелло, Здоровцев, Жуков, Харитонов, Талалихин и др.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Эти воины совершили подвиг у разъезда Дубосеково, в районе Волоколамского шоссе. 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Ленинградские учёные-агрономы в период блокады города?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Ферапонт Гаврилович Головатый?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Михаил Девятаев?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84-летний крестьянин Матвей Кузьмин?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Наталья Качуевская?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>
                <a:latin typeface="Times New Roman" pitchFamily="18" charset="0"/>
              </a:rPr>
              <a:t> Яков Федотович Павлов?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203575" y="476250"/>
            <a:ext cx="28797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Даты</a:t>
            </a:r>
          </a:p>
        </p:txBody>
      </p:sp>
      <p:graphicFrame>
        <p:nvGraphicFramePr>
          <p:cNvPr id="3114" name="Group 42"/>
          <p:cNvGraphicFramePr>
            <a:graphicFrameLocks noGrp="1"/>
          </p:cNvGraphicFramePr>
          <p:nvPr/>
        </p:nvGraphicFramePr>
        <p:xfrm>
          <a:off x="395288" y="2708275"/>
          <a:ext cx="7993062" cy="1871663"/>
        </p:xfrm>
        <a:graphic>
          <a:graphicData uri="http://schemas.openxmlformats.org/drawingml/2006/table">
            <a:tbl>
              <a:tblPr/>
              <a:tblGrid>
                <a:gridCol w="2665412"/>
                <a:gridCol w="2951163"/>
                <a:gridCol w="2376487"/>
              </a:tblGrid>
              <a:tr h="18716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27 января 1944г.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26 марта 1944г.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8 мая 1945г.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5 декабря 1941 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2 февраля 1943 г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5 июля – 23 августа 1943 г.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30 апреля 1945 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24 июня 1945 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6 июня 1944 г.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" name="Text Box 43"/>
          <p:cNvSpPr txBox="1">
            <a:spLocks noChangeArrowheads="1"/>
          </p:cNvSpPr>
          <p:nvPr/>
        </p:nvSpPr>
        <p:spPr bwMode="auto">
          <a:xfrm>
            <a:off x="1116013" y="1484313"/>
            <a:ext cx="7272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>
                <a:latin typeface="Times New Roman" pitchFamily="18" charset="0"/>
              </a:rPr>
              <a:t>Какие события стоят за этими датами?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48244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 Павлова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om_Pavlova_Volgo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36734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4163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4824412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Дом Павлова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985000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Подвиги:</a:t>
            </a:r>
          </a:p>
          <a:p>
            <a:pPr algn="ctr"/>
            <a:r>
              <a:rPr lang="ru-RU" sz="2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Михаил Паникаха</a:t>
            </a:r>
          </a:p>
        </p:txBody>
      </p:sp>
      <p:pic>
        <p:nvPicPr>
          <p:cNvPr id="23555" name="Picture 5" descr="pamyatnik_panika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85925"/>
            <a:ext cx="7416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katyshka_svayz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3276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7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6246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Подвиги: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Матвей Путилов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752975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Подвиги: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Гуля Королева</a:t>
            </a:r>
          </a:p>
        </p:txBody>
      </p:sp>
      <p:pic>
        <p:nvPicPr>
          <p:cNvPr id="25603" name="Picture 5" descr="1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628775"/>
            <a:ext cx="38766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688012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Подвиги: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"Босоногий гарнизон"</a:t>
            </a:r>
          </a:p>
        </p:txBody>
      </p:sp>
      <p:pic>
        <p:nvPicPr>
          <p:cNvPr id="2662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39020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8637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18129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5688012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Подвиги:</a:t>
            </a:r>
          </a:p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Сережа Алешков</a:t>
            </a:r>
          </a:p>
        </p:txBody>
      </p:sp>
      <p:pic>
        <p:nvPicPr>
          <p:cNvPr id="27651" name="Picture 5" descr="0_349fd_4823cb64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28575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edf90a0e9f7192e7d30930e20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574357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kreml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39750" y="5445125"/>
            <a:ext cx="784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>
                <a:solidFill>
                  <a:srgbClr val="FF0505"/>
                </a:solidFill>
                <a:latin typeface="Arial Black" pitchFamily="34" charset="0"/>
              </a:rPr>
              <a:t>Вечная 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5473700" cy="5762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Военные операции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95288" y="1052513"/>
            <a:ext cx="842486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u="sng">
                <a:latin typeface="Times New Roman" pitchFamily="18" charset="0"/>
              </a:rPr>
              <a:t>Как называются данные военные операции?</a:t>
            </a:r>
          </a:p>
          <a:p>
            <a:pPr eaLnBrk="1" hangingPunct="1"/>
            <a:endParaRPr lang="ru-RU" altLang="ru-RU" b="1" u="sng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1.</a:t>
            </a:r>
            <a:r>
              <a:rPr lang="ru-RU" altLang="ru-RU">
                <a:latin typeface="Times New Roman" pitchFamily="18" charset="0"/>
              </a:rPr>
              <a:t> Освобождение от немцев Белоруссии.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2.</a:t>
            </a:r>
            <a:r>
              <a:rPr lang="ru-RU" altLang="ru-RU">
                <a:latin typeface="Times New Roman" pitchFamily="18" charset="0"/>
              </a:rPr>
              <a:t> Разгром белгородско - харьковской группировки противника войсками Воронежского, Степного и Юго-Западного фронтов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3.</a:t>
            </a:r>
            <a:r>
              <a:rPr lang="ru-RU" altLang="ru-RU">
                <a:latin typeface="Times New Roman" pitchFamily="18" charset="0"/>
              </a:rPr>
              <a:t>. Разгром орловской группировки противника войсками Западного, Брянского и Центрального фронтов.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4.</a:t>
            </a:r>
            <a:r>
              <a:rPr lang="ru-RU" altLang="ru-RU">
                <a:latin typeface="Times New Roman" pitchFamily="18" charset="0"/>
              </a:rPr>
              <a:t> Операция немецких войск в районе Курской дуги.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5</a:t>
            </a:r>
            <a:r>
              <a:rPr lang="ru-RU" altLang="ru-RU">
                <a:latin typeface="Times New Roman" pitchFamily="18" charset="0"/>
              </a:rPr>
              <a:t>. Операция советских войск под Сталинградом.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6.</a:t>
            </a:r>
            <a:r>
              <a:rPr lang="ru-RU" altLang="ru-RU">
                <a:latin typeface="Times New Roman" pitchFamily="18" charset="0"/>
              </a:rPr>
              <a:t> Операция немецких войск по захвату Москвы.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7.</a:t>
            </a:r>
            <a:r>
              <a:rPr lang="ru-RU" altLang="ru-RU">
                <a:latin typeface="Times New Roman" pitchFamily="18" charset="0"/>
              </a:rPr>
              <a:t> Операция советских войск по прорыву блокады Ленинграда.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8.</a:t>
            </a:r>
            <a:r>
              <a:rPr lang="ru-RU" altLang="ru-RU">
                <a:latin typeface="Times New Roman" pitchFamily="18" charset="0"/>
              </a:rPr>
              <a:t> Операция советских войск </a:t>
            </a:r>
            <a:r>
              <a:rPr lang="ru-RU" altLang="ru-RU" u="sng">
                <a:latin typeface="Times New Roman" pitchFamily="18" charset="0"/>
              </a:rPr>
              <a:t>по окружению немцев </a:t>
            </a:r>
            <a:r>
              <a:rPr lang="ru-RU" altLang="ru-RU">
                <a:latin typeface="Times New Roman" pitchFamily="18" charset="0"/>
              </a:rPr>
              <a:t>в районе Сталинграда.</a:t>
            </a:r>
            <a:endParaRPr lang="ru-RU" altLang="ru-RU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b="1">
                <a:latin typeface="Times New Roman" pitchFamily="18" charset="0"/>
              </a:rPr>
              <a:t>9.</a:t>
            </a:r>
            <a:r>
              <a:rPr lang="ru-RU" altLang="ru-RU">
                <a:latin typeface="Times New Roman" pitchFamily="18" charset="0"/>
              </a:rPr>
              <a:t> Какие военные операции завершили Великую Отечественную войну?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40322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Термины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900113" y="2997200"/>
            <a:ext cx="7775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</a:rPr>
              <a:t>1. </a:t>
            </a:r>
            <a:r>
              <a:rPr lang="ru-RU" altLang="ru-RU" sz="2400">
                <a:latin typeface="Times New Roman" pitchFamily="18" charset="0"/>
              </a:rPr>
              <a:t> Коллаборационисты.  	</a:t>
            </a:r>
            <a:r>
              <a:rPr lang="ru-RU" altLang="ru-RU" sz="2400" b="1">
                <a:latin typeface="Times New Roman" pitchFamily="18" charset="0"/>
              </a:rPr>
              <a:t>6.</a:t>
            </a:r>
            <a:r>
              <a:rPr lang="ru-RU" altLang="ru-RU" sz="2400">
                <a:latin typeface="Times New Roman" pitchFamily="18" charset="0"/>
              </a:rPr>
              <a:t>  Геноцид.  </a:t>
            </a:r>
            <a:endParaRPr lang="ru-RU" altLang="ru-RU" sz="2400" b="1"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2. </a:t>
            </a:r>
            <a:r>
              <a:rPr lang="ru-RU" altLang="ru-RU" sz="2400">
                <a:latin typeface="Times New Roman" pitchFamily="18" charset="0"/>
              </a:rPr>
              <a:t> Холокост. 			</a:t>
            </a:r>
            <a:r>
              <a:rPr lang="ru-RU" altLang="ru-RU" sz="2400" b="1">
                <a:latin typeface="Times New Roman" pitchFamily="18" charset="0"/>
              </a:rPr>
              <a:t>7.</a:t>
            </a:r>
            <a:r>
              <a:rPr lang="ru-RU" altLang="ru-RU" sz="2400">
                <a:latin typeface="Times New Roman" pitchFamily="18" charset="0"/>
              </a:rPr>
              <a:t>  Партизанское движение.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3.  </a:t>
            </a:r>
            <a:r>
              <a:rPr lang="ru-RU" altLang="ru-RU" sz="2400">
                <a:latin typeface="Times New Roman" pitchFamily="18" charset="0"/>
              </a:rPr>
              <a:t>Агрессия. 			</a:t>
            </a:r>
            <a:r>
              <a:rPr lang="ru-RU" altLang="ru-RU" sz="2400" b="1">
                <a:latin typeface="Times New Roman" pitchFamily="18" charset="0"/>
              </a:rPr>
              <a:t>8</a:t>
            </a:r>
            <a:r>
              <a:rPr lang="ru-RU" altLang="ru-RU" sz="2400">
                <a:latin typeface="Times New Roman" pitchFamily="18" charset="0"/>
              </a:rPr>
              <a:t>.  Мобилизация.	</a:t>
            </a:r>
            <a:endParaRPr lang="ru-RU" altLang="ru-RU" sz="2400" b="1"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4</a:t>
            </a:r>
            <a:r>
              <a:rPr lang="ru-RU" altLang="ru-RU" sz="2400">
                <a:latin typeface="Times New Roman" pitchFamily="18" charset="0"/>
              </a:rPr>
              <a:t>.  Репарация.  		</a:t>
            </a:r>
            <a:r>
              <a:rPr lang="ru-RU" altLang="ru-RU" sz="2400" b="1">
                <a:latin typeface="Times New Roman" pitchFamily="18" charset="0"/>
              </a:rPr>
              <a:t>9</a:t>
            </a:r>
            <a:r>
              <a:rPr lang="ru-RU" altLang="ru-RU" sz="2400">
                <a:latin typeface="Times New Roman" pitchFamily="18" charset="0"/>
              </a:rPr>
              <a:t>.  Гетто.</a:t>
            </a:r>
            <a:endParaRPr lang="ru-RU" altLang="ru-RU" sz="2400" b="1"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5</a:t>
            </a:r>
            <a:r>
              <a:rPr lang="ru-RU" altLang="ru-RU" sz="2400">
                <a:latin typeface="Times New Roman" pitchFamily="18" charset="0"/>
              </a:rPr>
              <a:t>.  Репатриация.    		</a:t>
            </a:r>
            <a:r>
              <a:rPr lang="ru-RU" altLang="ru-RU" sz="2400" b="1">
                <a:latin typeface="Times New Roman" pitchFamily="18" charset="0"/>
              </a:rPr>
              <a:t>10</a:t>
            </a:r>
            <a:r>
              <a:rPr lang="ru-RU" altLang="ru-RU" sz="2400">
                <a:latin typeface="Times New Roman" pitchFamily="18" charset="0"/>
              </a:rPr>
              <a:t>. «Ночные ведьмы»?</a:t>
            </a:r>
            <a:endParaRPr lang="ru-RU" altLang="ru-RU" sz="2400" b="1"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                                               11</a:t>
            </a:r>
            <a:r>
              <a:rPr lang="ru-RU" altLang="ru-RU" sz="2400">
                <a:latin typeface="Times New Roman" pitchFamily="18" charset="0"/>
              </a:rPr>
              <a:t>.Капитуляция.	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116013" y="1484313"/>
            <a:ext cx="741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latin typeface="Times New Roman" pitchFamily="18" charset="0"/>
              </a:rPr>
              <a:t>Что обозначают данные термины?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8163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Цифры</a:t>
            </a:r>
          </a:p>
        </p:txBody>
      </p:sp>
      <p:graphicFrame>
        <p:nvGraphicFramePr>
          <p:cNvPr id="6175" name="Group 31"/>
          <p:cNvGraphicFramePr>
            <a:graphicFrameLocks noGrp="1"/>
          </p:cNvGraphicFramePr>
          <p:nvPr/>
        </p:nvGraphicFramePr>
        <p:xfrm>
          <a:off x="468313" y="2781300"/>
          <a:ext cx="8280400" cy="2392644"/>
        </p:xfrm>
        <a:graphic>
          <a:graphicData uri="http://schemas.openxmlformats.org/drawingml/2006/table">
            <a:tbl>
              <a:tblPr/>
              <a:tblGrid>
                <a:gridCol w="2760662"/>
                <a:gridCol w="2759075"/>
                <a:gridCol w="2760663"/>
              </a:tblGrid>
              <a:tr h="23923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.11 тыс. 635 человек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.190 дивизий.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.900 дней. </a:t>
                      </a:r>
                    </a:p>
                  </a:txBody>
                  <a:tcPr marT="45702" marB="4570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.34 млн. 476 тысяч 700 человек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.250 дней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.27 млн. человек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.47 месяцев 18 дней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.679 млрд рублей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.200 дней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02" marB="4570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468313" y="1628775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latin typeface="Times New Roman" pitchFamily="18" charset="0"/>
              </a:rPr>
              <a:t>Какие данные стоят за этими цифрами?</a:t>
            </a:r>
          </a:p>
        </p:txBody>
      </p:sp>
      <p:sp>
        <p:nvSpPr>
          <p:cNvPr id="6152" name="Text Box 32"/>
          <p:cNvSpPr txBox="1">
            <a:spLocks noChangeArrowheads="1"/>
          </p:cNvSpPr>
          <p:nvPr/>
        </p:nvSpPr>
        <p:spPr bwMode="auto">
          <a:xfrm>
            <a:off x="323850" y="5300663"/>
            <a:ext cx="8351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itchFamily="18" charset="0"/>
              </a:rPr>
              <a:t>10</a:t>
            </a:r>
            <a:r>
              <a:rPr lang="ru-RU" altLang="ru-RU" sz="2200">
                <a:latin typeface="Times New Roman" pitchFamily="18" charset="0"/>
              </a:rPr>
              <a:t>. Как нормировалась выдача водки солдатам в годы 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69766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Цитаты и высказывания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9750" y="2708275"/>
            <a:ext cx="8135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latin typeface="Times New Roman" pitchFamily="18" charset="0"/>
              </a:rPr>
              <a:t>«Наше дело правое. Враг будет разбит. Победа будет за нами!».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latin typeface="Times New Roman" pitchFamily="18" charset="0"/>
              </a:rPr>
              <a:t>«Велика Россия, а отступать некуда – позади Москва!».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latin typeface="Times New Roman" pitchFamily="18" charset="0"/>
              </a:rPr>
              <a:t>«Товарищи! Граждане! Братья и сестры! К вам обращаюсь я, друзья мои». 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latin typeface="Times New Roman" pitchFamily="18" charset="0"/>
              </a:rPr>
              <a:t>«Имя твоё неизвестно. Подвиг  твой бессмертен». 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784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latin typeface="Times New Roman" pitchFamily="18" charset="0"/>
              </a:rPr>
              <a:t>Кому принадлежат эти слова?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latin typeface="Times New Roman" pitchFamily="18" charset="0"/>
              </a:rPr>
              <a:t>Что вам о них известно?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337300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География ВОВ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3850" y="3141663"/>
            <a:ext cx="83518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1</a:t>
            </a:r>
            <a:r>
              <a:rPr lang="ru-RU" altLang="ru-RU" sz="2000">
                <a:latin typeface="Times New Roman" pitchFamily="18" charset="0"/>
              </a:rPr>
              <a:t>.  Малая Земля. 		</a:t>
            </a:r>
            <a:r>
              <a:rPr lang="ru-RU" altLang="ru-RU" sz="2000" b="1">
                <a:latin typeface="Times New Roman" pitchFamily="18" charset="0"/>
              </a:rPr>
              <a:t>4</a:t>
            </a:r>
            <a:r>
              <a:rPr lang="ru-RU" altLang="ru-RU" sz="2000">
                <a:latin typeface="Times New Roman" pitchFamily="18" charset="0"/>
              </a:rPr>
              <a:t>.  Мамаев курган, Сталинградское поле. </a:t>
            </a:r>
            <a:r>
              <a:rPr lang="ru-RU" altLang="ru-RU" sz="2000" b="1">
                <a:latin typeface="Times New Roman" pitchFamily="18" charset="0"/>
              </a:rPr>
              <a:t>2</a:t>
            </a:r>
            <a:r>
              <a:rPr lang="ru-RU" altLang="ru-RU" sz="2000">
                <a:latin typeface="Times New Roman" pitchFamily="18" charset="0"/>
              </a:rPr>
              <a:t>.  Огненная дуга. 		</a:t>
            </a:r>
            <a:r>
              <a:rPr lang="ru-RU" altLang="ru-RU" sz="2000" b="1">
                <a:latin typeface="Times New Roman" pitchFamily="18" charset="0"/>
              </a:rPr>
              <a:t>5</a:t>
            </a:r>
            <a:r>
              <a:rPr lang="ru-RU" altLang="ru-RU" sz="2000">
                <a:latin typeface="Times New Roman" pitchFamily="18" charset="0"/>
              </a:rPr>
              <a:t>.  Дорога жизни.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>
                <a:latin typeface="Times New Roman" pitchFamily="18" charset="0"/>
              </a:rPr>
              <a:t>3</a:t>
            </a:r>
            <a:r>
              <a:rPr lang="ru-RU" altLang="ru-RU" sz="2000">
                <a:latin typeface="Times New Roman" pitchFamily="18" charset="0"/>
              </a:rPr>
              <a:t>. «Города-герои».		</a:t>
            </a:r>
            <a:r>
              <a:rPr lang="ru-RU" altLang="ru-RU" sz="2000" b="1">
                <a:latin typeface="Times New Roman" pitchFamily="18" charset="0"/>
              </a:rPr>
              <a:t>6</a:t>
            </a:r>
            <a:r>
              <a:rPr lang="ru-RU" altLang="ru-RU" sz="2000">
                <a:latin typeface="Times New Roman" pitchFamily="18" charset="0"/>
              </a:rPr>
              <a:t>. Запасная столица СССР в случае 				    захвата немцами Москвы?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827088" y="1700213"/>
            <a:ext cx="7561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u="sng">
                <a:latin typeface="Times New Roman" pitchFamily="18" charset="0"/>
              </a:rPr>
              <a:t>Где расположены данные географические объекты?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тория\Desktop\лето 2015\Геленджик\20150814_130012_8_best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325"/>
            <a:ext cx="7775575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7704138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Всё для фронта! Всё для Победы!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83534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2000" b="1" u="sng">
                <a:latin typeface="Times New Roman" pitchFamily="18" charset="0"/>
              </a:rPr>
              <a:t>Что вам известно о подвигах советских тружеников тыла?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 u="sng"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ru-RU" altLang="ru-RU" sz="2000" b="1">
                <a:latin typeface="Times New Roman" pitchFamily="18" charset="0"/>
              </a:rPr>
              <a:t>1.</a:t>
            </a:r>
            <a:r>
              <a:rPr lang="ru-RU" altLang="ru-RU" sz="2000">
                <a:latin typeface="Times New Roman" pitchFamily="18" charset="0"/>
              </a:rPr>
              <a:t>  Благодаря какому трудовому подвигу стал известен всей стране                                рабочий Владимир Поздняк?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ru-RU" altLang="ru-RU" sz="2000" b="1">
                <a:latin typeface="Times New Roman" pitchFamily="18" charset="0"/>
              </a:rPr>
              <a:t>2.</a:t>
            </a:r>
            <a:r>
              <a:rPr lang="ru-RU" altLang="ru-RU" sz="2000">
                <a:latin typeface="Times New Roman" pitchFamily="18" charset="0"/>
              </a:rPr>
              <a:t>  Какое предприятие в годы войны называли Танкоградом?</a:t>
            </a:r>
            <a:endParaRPr lang="ru-RU" altLang="ru-RU" sz="2000" b="1">
              <a:latin typeface="Times New Roman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ru-RU" altLang="ru-RU" sz="2000" b="1">
                <a:latin typeface="Times New Roman" pitchFamily="18" charset="0"/>
              </a:rPr>
              <a:t>3.</a:t>
            </a:r>
            <a:r>
              <a:rPr lang="ru-RU" altLang="ru-RU" sz="2000">
                <a:latin typeface="Times New Roman" pitchFamily="18" charset="0"/>
              </a:rPr>
              <a:t>  Какое грандиозное мероприятие было проведено тружениками тыла СССР 17 августа 1941 г.?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865</Words>
  <Application>Microsoft Office PowerPoint</Application>
  <PresentationFormat>Экран (4:3)</PresentationFormat>
  <Paragraphs>122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№27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dell_user</dc:creator>
  <cp:lastModifiedBy>user</cp:lastModifiedBy>
  <cp:revision>54</cp:revision>
  <dcterms:created xsi:type="dcterms:W3CDTF">2012-03-28T08:30:47Z</dcterms:created>
  <dcterms:modified xsi:type="dcterms:W3CDTF">2021-02-15T12:26:53Z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000800f2150000000000010290310207f7000400038000</vt:lpwstr>
  </property>
</Properties>
</file>