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3"/>
    <p:sldId id="318" r:id="rId4"/>
    <p:sldId id="257" r:id="rId5"/>
    <p:sldId id="315" r:id="rId6"/>
    <p:sldId id="313" r:id="rId7"/>
    <p:sldId id="314" r:id="rId8"/>
    <p:sldId id="316" r:id="rId9"/>
    <p:sldId id="306" r:id="rId10"/>
    <p:sldId id="259" r:id="rId11"/>
    <p:sldId id="308" r:id="rId12"/>
    <p:sldId id="307" r:id="rId13"/>
    <p:sldId id="309" r:id="rId14"/>
    <p:sldId id="310" r:id="rId15"/>
    <p:sldId id="331" r:id="rId16"/>
    <p:sldId id="311" r:id="rId17"/>
  </p:sldIdLst>
  <p:sldSz cx="9144000" cy="6858000" type="screen4x3"/>
  <p:notesSz cx="6858000" cy="9144000"/>
  <p:defaultTextStyle>
    <a:defPPr>
      <a:defRPr lang="es-E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00099"/>
    <a:srgbClr val="003300"/>
    <a:srgbClr val="0C788E"/>
    <a:srgbClr val="025198"/>
    <a:srgbClr val="1C1C1C"/>
    <a:srgbClr val="660066"/>
    <a:srgbClr val="00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574"/>
    <p:restoredTop sz="94652"/>
  </p:normalViewPr>
  <p:slideViewPr>
    <p:cSldViewPr showGuides="1">
      <p:cViewPr varScale="1">
        <p:scale>
          <a:sx n="70" d="100"/>
          <a:sy n="70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D6D905-3E92-4F69-A91E-FA9EEF5C509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s-ES" altLang="ru-RU" dirty="0"/>
              <a:t>Haga clic para cambiar el estilo de título	</a:t>
            </a:r>
            <a:endParaRPr lang="es-ES" altLang="ru-RU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s-ES" altLang="ru-RU" dirty="0"/>
              <a:t>Haga clic para modificar el estilo de texto del patrón</a:t>
            </a:r>
            <a:endParaRPr lang="es-ES" altLang="ru-RU" dirty="0"/>
          </a:p>
          <a:p>
            <a:pPr lvl="1"/>
            <a:r>
              <a:rPr lang="es-ES" altLang="ru-RU" dirty="0"/>
              <a:t>Segundo nivel</a:t>
            </a:r>
            <a:endParaRPr lang="es-ES" altLang="ru-RU" dirty="0"/>
          </a:p>
          <a:p>
            <a:pPr lvl="2"/>
            <a:r>
              <a:rPr lang="es-ES" altLang="ru-RU" dirty="0"/>
              <a:t>Tercer nivel</a:t>
            </a:r>
            <a:endParaRPr lang="es-ES" altLang="ru-RU" dirty="0"/>
          </a:p>
          <a:p>
            <a:pPr lvl="3"/>
            <a:r>
              <a:rPr lang="es-ES" altLang="ru-RU" dirty="0"/>
              <a:t>Cuarto nivel</a:t>
            </a:r>
            <a:endParaRPr lang="es-ES" altLang="ru-RU" dirty="0"/>
          </a:p>
          <a:p>
            <a:pPr lvl="4"/>
            <a:r>
              <a:rPr lang="es-ES" altLang="ru-RU" dirty="0"/>
              <a:t>Quinto nivel</a:t>
            </a:r>
            <a:endParaRPr lang="es-ES" alt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59899A-D916-42D3-B68C-9BC2298A72CC}" type="slidenum">
              <a:rPr kumimoji="0" lang="es-ES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s-ES" alt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110"/>
          <p:cNvSpPr>
            <a:spLocks noGrp="1"/>
          </p:cNvSpPr>
          <p:nvPr>
            <p:ph type="ctrTitle"/>
          </p:nvPr>
        </p:nvSpPr>
        <p:spPr>
          <a:xfrm>
            <a:off x="3059113" y="908050"/>
            <a:ext cx="5724525" cy="3025775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ru-RU" altLang="ru-RU" sz="60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6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ЕГЭ - 2018</a:t>
            </a:r>
            <a:br>
              <a:rPr lang="ru-RU" altLang="ru-RU" sz="54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54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s-ES" altLang="ru-RU" sz="2000" b="1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5" name="Rectangle 122"/>
          <p:cNvSpPr/>
          <p:nvPr/>
        </p:nvSpPr>
        <p:spPr>
          <a:xfrm>
            <a:off x="5076825" y="1557338"/>
            <a:ext cx="3671888" cy="5032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ru-RU" altLang="ru-RU" sz="2000" b="1">
                <a:solidFill>
                  <a:srgbClr val="003300"/>
                </a:solidFill>
              </a:rPr>
              <a:t> </a:t>
            </a:r>
            <a:endParaRPr lang="es-ES" altLang="ru-RU" sz="2000" b="1" dirty="0">
              <a:solidFill>
                <a:srgbClr val="003300"/>
              </a:solidFill>
            </a:endParaRPr>
          </a:p>
        </p:txBody>
      </p:sp>
      <p:sp>
        <p:nvSpPr>
          <p:cNvPr id="3076" name="Прямоугольник 1"/>
          <p:cNvSpPr/>
          <p:nvPr/>
        </p:nvSpPr>
        <p:spPr>
          <a:xfrm>
            <a:off x="4129088" y="5391150"/>
            <a:ext cx="4572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ru-RU" altLang="ru-RU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№27</a:t>
            </a:r>
            <a:br>
              <a:rPr lang="ru-RU" altLang="ru-RU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09.11.2017 г.</a:t>
            </a:r>
            <a:endParaRPr lang="es-ES" altLang="ru-RU" b="1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 vert="horz" wrap="square" lIns="91440" tIns="45720" rIns="91440" bIns="45720" anchor="ctr"/>
          <a:p>
            <a:r>
              <a:rPr lang="ru-RU" alt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Разрешается </a:t>
            </a:r>
            <a:endParaRPr lang="ru-RU" alt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idx="1" hasCustomPrompt="1"/>
          </p:nvPr>
        </p:nvSpPr>
        <p:spPr>
          <a:xfrm>
            <a:off x="323850" y="1844675"/>
            <a:ext cx="8229600" cy="4525963"/>
          </a:xfrm>
        </p:spPr>
        <p:txBody>
          <a:bodyPr vert="horz" wrap="square" lIns="91440" tIns="45720" rIns="91440" bIns="45720" anchor="t"/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гелевая или капиллярная  ручка  с чернилами черного цвета,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на математике - линейка,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на химии - непрограммируемый калькулятор,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на физике - 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непрограммируемый калькулятор и линейка,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на географии - непрограммируемый калькулятор и транспортир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90000"/>
              </a:lnSpc>
              <a:buNone/>
            </a:pPr>
            <a:endParaRPr lang="ru-RU" altLang="ru-RU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 vert="horz" wrap="square" lIns="91440" tIns="45720" rIns="91440" bIns="45720" anchor="ctr"/>
          <a:p>
            <a:r>
              <a:rPr lang="ru-RU" alt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Запрещается</a:t>
            </a:r>
            <a:endParaRPr lang="ru-RU" alt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idx="1" hasCustomPrompt="1"/>
          </p:nvPr>
        </p:nvSpPr>
        <p:spPr>
          <a:xfrm>
            <a:off x="323850" y="1844675"/>
            <a:ext cx="8229600" cy="4525963"/>
          </a:xfrm>
        </p:spPr>
        <p:txBody>
          <a:bodyPr vert="horz" wrap="square" lIns="91440" tIns="45720" rIns="91440" bIns="45720" anchor="t"/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средств связи, электронно - вычислительной техники;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вынос из аудитории в ППЭ экзаменационных материалов;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содействия другим участникам ЕГЭ, в том числе передача им  указанных средств и материалов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x-non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altLang="ru-RU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 vert="horz" wrap="square" lIns="91440" tIns="45720" rIns="91440" bIns="45720" anchor="ctr"/>
          <a:p>
            <a:r>
              <a:rPr lang="ru-RU" alt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Неудовлетворительные результаты</a:t>
            </a:r>
            <a:endParaRPr lang="ru-RU" alt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idx="1" hasCustomPrompt="1"/>
          </p:nvPr>
        </p:nvSpPr>
        <p:spPr>
          <a:xfrm>
            <a:off x="323850" y="1844675"/>
            <a:ext cx="8712200" cy="4525963"/>
          </a:xfrm>
        </p:spPr>
        <p:txBody>
          <a:bodyPr vert="horz" wrap="square" lIns="91440" tIns="45720" rIns="91440" bIns="45720" anchor="t"/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выпускник получил на ЕГЭ неудовлетворительный результат </a:t>
            </a:r>
            <a:r>
              <a:rPr lang="ru-RU" altLang="ru-RU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одному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из обязательных учебных предметов (русский язык или математика), то он повторно </a:t>
            </a:r>
            <a:r>
              <a:rPr lang="ru-RU" altLang="ru-RU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к сдаче  экзаменов по соответствующему учебному предмету в текущем году </a:t>
            </a:r>
            <a:r>
              <a:rPr lang="ru-RU" altLang="ru-RU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дополнительные сроки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Школьники, получившие повторно неудовлетворительный результат по одному из этих предметов в дополнительные сроки, смогут пересдать ЕГЭ по этому предмету </a:t>
            </a:r>
            <a:r>
              <a:rPr lang="ru-RU" altLang="ru-RU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1 сентября 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x-non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altLang="ru-RU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 vert="horz" wrap="square" lIns="91440" tIns="45720" rIns="91440" bIns="45720" anchor="ctr"/>
          <a:p>
            <a:r>
              <a:rPr 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Неудовлетворительный результат</a:t>
            </a:r>
            <a:endParaRPr 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idx="1" hasCustomPrompt="1"/>
          </p:nvPr>
        </p:nvSpPr>
        <p:spPr>
          <a:xfrm>
            <a:off x="323850" y="1844675"/>
            <a:ext cx="8229600" cy="4525963"/>
          </a:xfrm>
        </p:spPr>
        <p:txBody>
          <a:bodyPr vert="horz" wrap="square" lIns="91440" tIns="45720" rIns="91440" bIns="45720" anchor="t"/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выпускник получает результаты ниже минимального количества баллов и по русскому языку, и по математике, он сможет пересдать ЕГЭ не ранее 1 сентября текущего года.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по выбору </a:t>
            </a:r>
            <a:r>
              <a:rPr lang="ru-RU" altLang="ru-RU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текущем году не пересдаются.</a:t>
            </a:r>
            <a:endParaRPr lang="ru-RU" altLang="ru-RU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altLang="ru-RU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x-none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altLang="ru-RU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olidFill>
                  <a:schemeClr val="accent3"/>
                </a:solidFill>
                <a:latin typeface="Times New Roman" panose="02020603050405020304" pitchFamily="18" charset="0"/>
              </a:rPr>
              <a:t>Горячая линия</a:t>
            </a:r>
            <a:endParaRPr lang="ru-RU" altLang="en-US">
              <a:solidFill>
                <a:schemeClr val="accent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ru-RU" altLang="en-US" sz="140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en-US" sz="140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pitchFamily="18" charset="0"/>
              </a:rPr>
              <a:t>Телефоны «горячей линии» по вопросам подготовки и проведения ЕГЭ и ГВЭ-11:</a:t>
            </a:r>
            <a:endParaRPr lang="ru-RU" altLang="en-US" sz="240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pitchFamily="18" charset="0"/>
              </a:rPr>
              <a:t>департамент образования Ярославской области:</a:t>
            </a:r>
            <a:endParaRPr lang="ru-RU" altLang="en-US" sz="240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400" b="1">
                <a:latin typeface="Times New Roman" panose="02020603050405020304" pitchFamily="18" charset="0"/>
              </a:rPr>
              <a:t>(4852) 40 - 08 - 66</a:t>
            </a:r>
            <a:endParaRPr lang="ru-RU" altLang="en-US" sz="2400" b="1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400" b="1">
                <a:latin typeface="Times New Roman" panose="02020603050405020304" pitchFamily="18" charset="0"/>
              </a:rPr>
              <a:t>(4852) 40 - 08 - 60</a:t>
            </a:r>
            <a:endParaRPr lang="ru-RU" altLang="en-US" sz="2400" b="1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pitchFamily="18" charset="0"/>
              </a:rPr>
              <a:t>государственное учреждение Ярославской области «Центр оценки и контроля качества образования»</a:t>
            </a:r>
            <a:endParaRPr lang="ru-RU" altLang="en-US" sz="240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400" b="1">
                <a:latin typeface="Times New Roman" panose="02020603050405020304" pitchFamily="18" charset="0"/>
              </a:rPr>
              <a:t>(4852) 30 - 19 - 04</a:t>
            </a:r>
            <a:endParaRPr lang="ru-RU" altLang="en-US" sz="2400" b="1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400" b="1">
                <a:latin typeface="Times New Roman" panose="02020603050405020304" pitchFamily="18" charset="0"/>
              </a:rPr>
              <a:t>(4852) 26 - 21 - 61</a:t>
            </a:r>
            <a:endParaRPr lang="ru-RU" altLang="en-US" sz="2400" b="1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400">
                <a:latin typeface="Times New Roman" panose="02020603050405020304" pitchFamily="18" charset="0"/>
              </a:rPr>
              <a:t> </a:t>
            </a:r>
            <a:endParaRPr lang="ru-RU" altLang="en-US" sz="1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ru-RU" alt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 hasCustomPrompt="1"/>
          </p:nvPr>
        </p:nvSpPr>
        <p:spPr/>
        <p:txBody>
          <a:bodyPr vert="horz" wrap="square" lIns="91440" tIns="45720" rIns="91440" bIns="45720" numCol="1" anchor="t" anchorCtr="0" compatLnSpc="1"/>
          <a:p>
            <a:pPr marL="0" indent="0">
              <a:lnSpc>
                <a:spcPct val="90000"/>
              </a:lnSpc>
              <a:buNone/>
            </a:pP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endParaRPr lang="ru-RU" altLang="ru-RU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ru-RU" altLang="ru-RU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ru-RU" altLang="ru-RU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УДАЧИ  </a:t>
            </a:r>
            <a:endParaRPr lang="ru-RU" altLang="ru-RU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НА ЭКЗАМЕНАХ!</a:t>
            </a:r>
            <a:endParaRPr lang="ru-RU" altLang="ru-RU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sz="200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</a:t>
            </a:r>
            <a:endParaRPr lang="ru-RU" altLang="ru-RU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Замещающее содержимое 1" descr="i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3418840" y="1975485"/>
            <a:ext cx="5267960" cy="39516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8" name="Заголовок 70657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ru-RU" altLang="x-none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altLang="x-none">
              <a:solidFill>
                <a:schemeClr val="accent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59" name="Замещающий текст 70658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  <a:buNone/>
            </a:pP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x-none" sz="2800">
                <a:latin typeface="Times New Roman" panose="02020603050405020304" pitchFamily="18" charset="0"/>
              </a:rPr>
              <a:t>ФЗ-273 «Об образовании в Российской Федерации»</a:t>
            </a:r>
            <a:endParaRPr lang="ru-RU" altLang="x-none" sz="28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x-none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</a:rPr>
              <a:t>Приказ Минобрнауки России №1400 от 26.12.2013 </a:t>
            </a:r>
            <a:r>
              <a:rPr lang="ru-RU" altLang="x-none" sz="2800">
                <a:latin typeface="Times New Roman" panose="02020603050405020304" pitchFamily="18" charset="0"/>
              </a:rPr>
              <a:t>«Об утверждении Порядка проведения государственной итоговой аттестации по образовательным программам среднего общего образования»</a:t>
            </a:r>
            <a:r>
              <a:rPr lang="ru-RU" altLang="x-none" sz="2800" i="1">
                <a:latin typeface="Times New Roman" panose="02020603050405020304" pitchFamily="18" charset="0"/>
              </a:rPr>
              <a:t> (с изменениями и дополнениями)</a:t>
            </a:r>
            <a:endParaRPr lang="ru-RU" altLang="x-non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31800" y="188913"/>
            <a:ext cx="8229600" cy="981075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ru-RU" altLang="ru-R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Официальные сайты ЕГЭ</a:t>
            </a:r>
            <a:endParaRPr lang="en-US" altLang="ru-RU" b="1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276475"/>
            <a:ext cx="8229600" cy="4105275"/>
          </a:xfrm>
        </p:spPr>
        <p:txBody>
          <a:bodyPr vert="horz" wrap="square" lIns="91440" tIns="45720" rIns="91440" bIns="45720" numCol="1" anchor="t" anchorCtr="0" compatLnSpc="1"/>
          <a:p>
            <a:pPr fontAlgn="base">
              <a:lnSpc>
                <a:spcPct val="90000"/>
              </a:lnSpc>
              <a:buNone/>
            </a:pPr>
            <a:r>
              <a:rPr lang="ru-RU" altLang="x-none" sz="200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1.Официальный </a:t>
            </a:r>
            <a:r>
              <a:rPr lang="ru-RU" altLang="x-none" sz="2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информационный портал единого государственного экзамена</a:t>
            </a:r>
            <a:endParaRPr lang="ru-RU" altLang="x-none" sz="2000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fontAlgn="base">
              <a:lnSpc>
                <a:spcPct val="90000"/>
              </a:lnSpc>
              <a:buNone/>
            </a:pPr>
            <a:r>
              <a:rPr lang="ru-RU" altLang="x-none" sz="200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2.Государственное учреждение Яросласвкой области </a:t>
            </a:r>
            <a:r>
              <a:rPr lang="ru-RU" altLang="x-none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«Центр  оценки и контроля качества образования»</a:t>
            </a:r>
            <a:r>
              <a:rPr lang="ru-RU" altLang="x-none" sz="200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 (ЦО и  ККО) ( вкладка «Государственная итоговая аттестация - 11 класс»)</a:t>
            </a:r>
            <a:endParaRPr lang="ru-RU" altLang="x-none" sz="2000" strike="noStrike" noProof="1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lvl="0" indent="-609600" fontAlgn="base">
              <a:buNone/>
            </a:pPr>
            <a:r>
              <a:rPr lang="ru-RU" altLang="x-none" sz="200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3.Федеральная служба по надзору в сфере образования и науки.Федеральное государственное  бюджетное научное учреждение </a:t>
            </a:r>
            <a:r>
              <a:rPr lang="ru-RU" altLang="x-none" sz="2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 </a:t>
            </a:r>
            <a:r>
              <a:rPr lang="ru-RU" altLang="x-none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«Федеральный институт педагогических измерений»</a:t>
            </a:r>
            <a:endParaRPr lang="ru-RU" altLang="x-none" sz="2000" b="1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609600" lvl="0" indent="-609600" fontAlgn="base">
              <a:buNone/>
            </a:pPr>
            <a:r>
              <a:rPr lang="ru-RU" altLang="x-none" sz="200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4.Министерство образования и науки Россйской Федерации»</a:t>
            </a:r>
            <a:endParaRPr lang="ru-RU" altLang="x-none" sz="2000"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609600" lvl="0" indent="-609600" fontAlgn="base">
              <a:buNone/>
            </a:pPr>
            <a:r>
              <a:rPr lang="ru-RU" altLang="x-none" sz="200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5.Официальный сайт </a:t>
            </a:r>
            <a:r>
              <a:rPr lang="ru-RU" altLang="x-none" sz="2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Рособрнадзора</a:t>
            </a:r>
            <a:endParaRPr lang="ru-RU" altLang="x-none" sz="20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609600" lvl="0" indent="-609600" fontAlgn="base">
              <a:buNone/>
            </a:pPr>
            <a:endParaRPr lang="en-US" altLang="ru-RU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2" name="Заголовок 6656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ru-RU" alt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Сроки проведения </a:t>
            </a:r>
            <a:endParaRPr lang="ru-RU" altLang="x-none" sz="3600" b="1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563" name="Замещающий текст 66562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80000"/>
              </a:lnSpc>
              <a:buNone/>
            </a:pPr>
            <a:endParaRPr lang="ru-RU" altLang="x-none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x-none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480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ЕГЭ определяет Министерство образования и науки РФ</a:t>
            </a:r>
            <a:endParaRPr lang="ru-RU" altLang="x-none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altLang="x-none" sz="4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 vert="horz" wrap="square" lIns="91440" tIns="45720" rIns="91440" bIns="45720" anchor="ctr"/>
          <a:p>
            <a:r>
              <a:rPr lang="ru-RU" alt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Допуск  к ГИА</a:t>
            </a:r>
            <a:endParaRPr lang="ru-RU" alt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107950" y="1600200"/>
            <a:ext cx="8578850" cy="4525963"/>
          </a:xfrm>
        </p:spPr>
        <p:txBody>
          <a:bodyPr vert="horz" wrap="square" lIns="91440" tIns="45720" rIns="91440" bIns="45720" numCol="1" anchor="t" anchorCtr="0" compatLnSpc="1"/>
          <a:p>
            <a:pPr>
              <a:lnSpc>
                <a:spcPct val="90000"/>
              </a:lnSpc>
              <a:buNone/>
            </a:pP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x-none" sz="3600">
                <a:latin typeface="Times New Roman" panose="02020603050405020304" pitchFamily="18" charset="0"/>
                <a:cs typeface="Times New Roman" panose="02020603050405020304" pitchFamily="18" charset="0"/>
              </a:rPr>
              <a:t> 1.Лица, не имеющие академической задолженности и в полном объеме выполнившие учебный план.</a:t>
            </a:r>
            <a:endParaRPr lang="ru-RU" altLang="x-none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x-none" sz="3600">
                <a:latin typeface="Times New Roman" panose="02020603050405020304" pitchFamily="18" charset="0"/>
                <a:cs typeface="Times New Roman" panose="02020603050405020304" pitchFamily="18" charset="0"/>
              </a:rPr>
              <a:t>2.Успешно написавшие итоговое сочинение (изложение) </a:t>
            </a:r>
            <a:endParaRPr lang="ru-RU" altLang="x-none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x-none" sz="3600">
                <a:latin typeface="Times New Roman" panose="02020603050405020304" pitchFamily="18" charset="0"/>
                <a:cs typeface="Times New Roman" panose="02020603050405020304" pitchFamily="18" charset="0"/>
              </a:rPr>
              <a:t>6 декабря 2017 года (или в другие сроки).</a:t>
            </a:r>
            <a:endParaRPr lang="ru-RU" altLang="x-none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altLang="ru-RU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 vert="horz" wrap="square" lIns="91440" tIns="45720" rIns="91440" bIns="45720" anchor="ctr"/>
          <a:p>
            <a:r>
              <a:rPr lang="ru-RU" alt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Заявление обучающегося</a:t>
            </a:r>
            <a:endParaRPr lang="ru-RU" alt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107950" y="1403350"/>
            <a:ext cx="8928100" cy="5121275"/>
          </a:xfrm>
        </p:spPr>
        <p:txBody>
          <a:bodyPr vert="horz" wrap="square" lIns="91440" tIns="45720" rIns="91440" bIns="45720" numCol="1" anchor="t" anchorCtr="0" compatLnSpc="1"/>
          <a:p>
            <a:pPr>
              <a:lnSpc>
                <a:spcPct val="90000"/>
              </a:lnSpc>
              <a:buNone/>
            </a:pP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x-none" sz="2400" u="sng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1 февраля</a:t>
            </a:r>
            <a:r>
              <a:rPr lang="ru-RU" alt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в своей школе выпускник должен написать заявление, в котором указывается  выбор учебных предметов, уровень ЕГЭ по математике и форма (формы) итоговой аттестации - ЕГЭ или ГВЭ (ГВЭ могут выбрать лица с ограниченными возможностями здоровья (ОВЗ) и инвалиды, дети-инвалиды).</a:t>
            </a:r>
            <a:endParaRPr lang="ru-RU" altLang="x-non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x-none" sz="2400" u="sng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После 1 февраля</a:t>
            </a:r>
            <a:r>
              <a:rPr lang="ru-RU" alt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выпускник может изменить (дополнить) перечень указанных в заявлении  экзаменов только при наличии уважительных причин (болезнь или другие обстоятельства), подтвержденных документально, обратившись в государственную экзаменационную комиссию не позднее чем за две недели до начала соответствующих экзаменов.</a:t>
            </a:r>
            <a:endParaRPr lang="ru-RU" altLang="x-non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Заголовок 6758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ru-RU" alt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- уровни </a:t>
            </a:r>
            <a:endParaRPr lang="ru-RU" altLang="x-none" sz="3600" b="1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7587" name="Замещающий текст 67586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buNone/>
            </a:pPr>
            <a:endParaRPr lang="ru-RU" altLang="x-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x-none" sz="280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altLang="x-none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уровень</a:t>
            </a:r>
            <a:r>
              <a:rPr lang="ru-RU" altLang="x-none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необходим, чтобы получить аттестат и иметь возможность поступить в вуз, где математика не является вступительным экзаменом</a:t>
            </a:r>
            <a:endParaRPr lang="ru-RU" altLang="x-none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x-none" sz="2800"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altLang="x-none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Профильный уровень</a:t>
            </a:r>
            <a:r>
              <a:rPr lang="ru-RU" altLang="x-none" sz="2800">
                <a:latin typeface="Times New Roman" panose="02020603050405020304" pitchFamily="18" charset="0"/>
                <a:ea typeface="Times New Roman" panose="02020603050405020304" pitchFamily="18" charset="0"/>
              </a:rPr>
              <a:t>: необходим, чтобы получить аттестат и иметь возможность поступить в вуз, где математика внесена в перечень обязательных вступительных испытаний</a:t>
            </a:r>
            <a:endParaRPr lang="ru-RU" altLang="x-none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 vert="horz" wrap="square" lIns="91440" tIns="45720" rIns="91440" bIns="45720" anchor="ctr"/>
          <a:p>
            <a:r>
              <a:rPr lang="ru-RU" alt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Предметы по выбору</a:t>
            </a:r>
            <a:endParaRPr lang="ru-RU" alt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107950" y="1600200"/>
            <a:ext cx="8578850" cy="4525963"/>
          </a:xfrm>
        </p:spPr>
        <p:txBody>
          <a:bodyPr vert="horz" wrap="square" lIns="91440" tIns="45720" rIns="91440" bIns="45720" numCol="1" anchor="t" anchorCtr="0" compatLnSpc="1"/>
          <a:p>
            <a:pPr>
              <a:lnSpc>
                <a:spcPct val="90000"/>
              </a:lnSpc>
              <a:buNone/>
            </a:pP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обществознание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физика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химия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биология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история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литература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информатика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география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иностранные языки (английский, немецкий, испанский, французский)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 vert="horz" wrap="square" lIns="91440" tIns="45720" rIns="91440" bIns="45720" anchor="ctr"/>
          <a:p>
            <a:r>
              <a:rPr lang="ru-RU" alt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 вуза</a:t>
            </a:r>
            <a:endParaRPr lang="ru-RU" alt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idx="1" hasCustomPrompt="1"/>
          </p:nvPr>
        </p:nvSpPr>
        <p:spPr>
          <a:xfrm>
            <a:off x="323850" y="1844675"/>
            <a:ext cx="8229600" cy="4525963"/>
          </a:xfrm>
        </p:spPr>
        <p:txBody>
          <a:bodyPr vert="horz" wrap="square" lIns="91440" tIns="45720" rIns="91440" bIns="45720" anchor="t"/>
          <a:p>
            <a:pPr>
              <a:lnSpc>
                <a:spcPct val="90000"/>
              </a:lnSpc>
              <a:buNone/>
            </a:pP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Перечень вступительных испытаний определяет Министерство образования и науки РФ.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x-none">
                <a:latin typeface="Times New Roman" panose="02020603050405020304" pitchFamily="18" charset="0"/>
                <a:ea typeface="Times New Roman" panose="02020603050405020304" pitchFamily="18" charset="0"/>
              </a:rPr>
              <a:t> Каждый вуз выбирает из этого  перечня  те или  иные предметы, которые должен представить в своих правилах приема и объявить до 1 октября 2017 года.</a:t>
            </a:r>
            <a:endParaRPr lang="ru-RU" altLang="x-none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4108</Words>
  <Application>WPS Presentation</Application>
  <PresentationFormat/>
  <Paragraphs>115</Paragraphs>
  <Slides>15</Slides>
  <Notes>1</Notes>
  <HiddenSlides>2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Diseño predeterminado</vt:lpstr>
      <vt:lpstr> ЕГЭ - 2018      </vt:lpstr>
      <vt:lpstr>Нормативная база</vt:lpstr>
      <vt:lpstr> Официальные сайты ЕГЭ</vt:lpstr>
      <vt:lpstr> Сроки проведения </vt:lpstr>
      <vt:lpstr> Допуск  к ГИА</vt:lpstr>
      <vt:lpstr> Заявление обучающегося</vt:lpstr>
      <vt:lpstr>Математика - уровни </vt:lpstr>
      <vt:lpstr> Предметы по выбору</vt:lpstr>
      <vt:lpstr> Требования вуза</vt:lpstr>
      <vt:lpstr>Разрешается </vt:lpstr>
      <vt:lpstr> Запрещается</vt:lpstr>
      <vt:lpstr> Неудовлетворительные результаты</vt:lpstr>
      <vt:lpstr> Неудовлетворительный результат</vt:lpstr>
      <vt:lpstr>Горячая линия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user23</cp:lastModifiedBy>
  <cp:revision>754</cp:revision>
  <dcterms:created xsi:type="dcterms:W3CDTF">2010-05-23T14:28:00Z</dcterms:created>
  <dcterms:modified xsi:type="dcterms:W3CDTF">2017-11-09T14:28:27Z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1049-10.2.0.5965</vt:lpwstr>
  </property>
</Properties>
</file>