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36" r:id="rId10"/>
    <p:sldId id="337" r:id="rId11"/>
    <p:sldId id="270" r:id="rId12"/>
    <p:sldId id="315" r:id="rId13"/>
    <p:sldId id="324" r:id="rId14"/>
    <p:sldId id="316" r:id="rId15"/>
    <p:sldId id="284" r:id="rId16"/>
    <p:sldId id="314" r:id="rId17"/>
    <p:sldId id="317" r:id="rId18"/>
    <p:sldId id="286" r:id="rId19"/>
    <p:sldId id="326" r:id="rId20"/>
    <p:sldId id="328" r:id="rId21"/>
    <p:sldId id="332" r:id="rId22"/>
    <p:sldId id="333" r:id="rId23"/>
    <p:sldId id="327" r:id="rId24"/>
    <p:sldId id="334" r:id="rId25"/>
    <p:sldId id="330" r:id="rId26"/>
    <p:sldId id="329" r:id="rId27"/>
    <p:sldId id="290" r:id="rId28"/>
    <p:sldId id="291" r:id="rId29"/>
    <p:sldId id="273" r:id="rId30"/>
    <p:sldId id="294" r:id="rId31"/>
    <p:sldId id="274" r:id="rId32"/>
    <p:sldId id="293" r:id="rId33"/>
    <p:sldId id="275" r:id="rId34"/>
    <p:sldId id="276" r:id="rId35"/>
    <p:sldId id="295" r:id="rId36"/>
    <p:sldId id="292" r:id="rId37"/>
    <p:sldId id="296" r:id="rId38"/>
    <p:sldId id="298" r:id="rId39"/>
    <p:sldId id="299" r:id="rId40"/>
    <p:sldId id="300" r:id="rId41"/>
    <p:sldId id="297" r:id="rId42"/>
    <p:sldId id="301" r:id="rId43"/>
    <p:sldId id="302" r:id="rId44"/>
    <p:sldId id="303" r:id="rId45"/>
    <p:sldId id="304" r:id="rId46"/>
    <p:sldId id="306" r:id="rId47"/>
    <p:sldId id="308" r:id="rId48"/>
    <p:sldId id="307" r:id="rId49"/>
    <p:sldId id="309" r:id="rId50"/>
    <p:sldId id="310" r:id="rId51"/>
    <p:sldId id="311" r:id="rId52"/>
    <p:sldId id="312" r:id="rId53"/>
    <p:sldId id="313" r:id="rId54"/>
    <p:sldId id="320" r:id="rId55"/>
    <p:sldId id="321" r:id="rId56"/>
    <p:sldId id="322" r:id="rId57"/>
    <p:sldId id="323" r:id="rId58"/>
    <p:sldId id="338" r:id="rId59"/>
    <p:sldId id="318" r:id="rId60"/>
    <p:sldId id="325" r:id="rId6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6T19:50:55.658" idx="1">
    <p:pos x="57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9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05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6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3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22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1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97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6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48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96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49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74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84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0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05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18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79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69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73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828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4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96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33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2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30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33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04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592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82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355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603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78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4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6C4B0.84A607D0" TargetMode="Externa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C4B1.19D6A080" TargetMode="Externa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hyperlink" Target="http://forum.asiou.ru/" TargetMode="External"/><Relationship Id="rId4" Type="http://schemas.openxmlformats.org/officeDocument/2006/relationships/hyperlink" Target="mailto:asiou7@yandex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1274773" y="1196751"/>
            <a:ext cx="6924675" cy="22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364502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4907" y="60212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7781925" cy="288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498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2. Для образовательной организации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последовательность и сроки выполнения процедур информационно-телекоммуникационного взаимодействия, </a:t>
            </a:r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приёма заявлений </a:t>
            </a: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</a:t>
            </a:r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и(или)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необходимых для зачисления в ОО;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приём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принятом решении.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выстраиваются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одну очередь.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время и дата поступления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лично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700808"/>
            <a:ext cx="69847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предоставлении услуги (далее – заявление)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образовательную организацию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нажатием кнопки «Отправить». </a:t>
            </a:r>
          </a:p>
        </p:txBody>
      </p:sp>
      <p:pic>
        <p:nvPicPr>
          <p:cNvPr id="4100" name="Picture 4" descr="https://kurspresent.ru/assets/images/resources/260/student-with-giant-pencil-anim-500-clr-184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8758"/>
            <a:ext cx="1462066" cy="19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980728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Работник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выполняющий функцию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оператора: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принимает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(в соответствии с Порядком приёма);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проверяет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правильность заполнения полей заявления заявителем;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проверяет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полноту представленных документов;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регистрирует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в журнале Регистрации заявлений, с указанием номера заявления, даты и времени его подачи и регистрации;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информирует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том, что его документы в электронном виде приняты, сообщает регистрационный номер и сроки представления оригиналов документов или информирует о наличии оснований для отказа в приёме документов для предоставления услуги с указанием причин.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административной процедуры – уведомление заявителя о приёме документов в электронном виде с указанием регистрационного номера или отказе в приёме документов.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Срок выполнения административной процедуры – до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окончания приема.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https://avatars.mds.yandex.net/get-pdb/2752366/fb27a458-f959-456b-8d0b-c66cdf4a73d2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9559"/>
            <a:ext cx="13877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620688"/>
            <a:ext cx="73808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приема родитель(и) (законный(</a:t>
            </a:r>
            <a:r>
              <a:rPr lang="ru-RU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ые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) представитель(и) ребенка или поступающий представляют следующие документы: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копию документа, удостоверяющего личность родителя (законного представителя)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ребенка;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копию свидетельства о рождении ребенка или документа, подтверждающего родство заявителя;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копию документа, подтверждающего установление опеки или попечительства (при необходимости);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копию 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справку с места работы родителя(ей) (законного(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ых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) представителя(ей) ребенка (при наличии права внеочередного или первоочередного приема на обучение);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копию заключения психолого-медико-педагогической комиссии (при наличии).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родитель(и) (законный(</a:t>
            </a:r>
            <a:r>
              <a:rPr lang="ru-RU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ые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) представитель(и) ребенка предъявляет(ют) оригиналы 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документов.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kurspresent.ru/assets/images/resources/168/stick-figure-counting-fingers-500-clr-106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7" y="1169362"/>
            <a:ext cx="755353" cy="20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2680" y="260648"/>
            <a:ext cx="7531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Работник ОО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регистрирует документы Заявителя в Журнале регистрации и родителям (законным представителям) вручается уведомление с указанием регистрационного номера и даты регистрации в Журнале регистрации. 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административной процедуры – приём оригиналов документов заявителя или возврат документов.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Работник ОО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основании представленных документов готовит проект приказа о зачислении ребёнка Заявителя в состав контингента обучающихся или письмо Заявителю об отказе в зачислении с указанием причин отказа и передаёт его на подпись руководителю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ОО. 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общеобразовательной организации издает распорядительный акт о приеме на обучение детей, указанных в абзаце первом настоящего пункта,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 течение 3 рабочих дней после завершения приема заявлений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о приеме на обучение в первый класс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административной процедуры – приказ о зачислении (письмо об отказе в зачислении) ребёнка Заявителя в ОО.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Работник ОО информирует Заявителя о принятом решении посредством направления письма Заявителю об отказе в зачислении или размещения приказа о зачислении на информационном стенде ОО и  в информационно-телекоммуникационной сети «Интернет» в день его издания.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о принятом решении Заявителя, подавшего документы через ЕПГУ, осуществляется через «личный кабинет» на ЕПГУ. 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:\С флешки\РИД\Человечки\discussion-mediator-anim-500-clr-1286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340435" cy="12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7057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связи с выводом новых форм по услугам образовательных учреждений на портале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изменился способ связи АСИОУ с ЕПГУ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Новые настройки для программы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были высланы автоматически.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случае ошибки получения заявлений: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1)      Необходимо проверить настройки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випнет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Открыть программу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Monitor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, выбрать в списке «СМ Координатор ЭР2», щелкнуть по нему левой клавишей мыши два раза и перейти на вкладку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" descr="cid:image001.png@01D6C4B0.84A607D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1772816"/>
            <a:ext cx="8629053" cy="463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Проверить наличие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адреса 10.186.19.5 в списке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(или диапазона адресов 10.186.19.1-10.186.19.62)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2)      Если адрес (или диапазон) отсутствуют – добавить вручную, нажав кнопку «Добавить»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2" descr="cid:image002.png@01D6C4B1.19D6A0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848100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31082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1FC694-F324-4A9D-A822-5C3B80895A2F}"/>
              </a:ext>
            </a:extLst>
          </p:cNvPr>
          <p:cNvSpPr txBox="1"/>
          <p:nvPr/>
        </p:nvSpPr>
        <p:spPr>
          <a:xfrm>
            <a:off x="323528" y="351886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Работа по обработке заявлений с ЕПГУ отличается от обработки заявлений, которая была ранее: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Нет кнопки для приема заявлений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отображаются все заявления, полученные в новой форме с ЕПГУ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Вновь принятые заявления, с которыми еще не работали печатаются жирным шрифтом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Заявления, с которыми уже работали, обычным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Перечень статусов другой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Когда ребенок заносится в контингент учреждения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заявление,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будет считаться обработанным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A0A5F69-9FE5-4F48-9FE6-76061CC8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3" b="43360"/>
          <a:stretch/>
        </p:blipFill>
        <p:spPr bwMode="auto">
          <a:xfrm>
            <a:off x="251520" y="891332"/>
            <a:ext cx="8892480" cy="256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A49B4A0-0FFE-4CD9-8128-98182EC648CF}"/>
              </a:ext>
            </a:extLst>
          </p:cNvPr>
          <p:cNvSpPr/>
          <p:nvPr/>
        </p:nvSpPr>
        <p:spPr>
          <a:xfrm>
            <a:off x="6660232" y="1494824"/>
            <a:ext cx="2448271" cy="422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31082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1FC694-F324-4A9D-A822-5C3B80895A2F}"/>
              </a:ext>
            </a:extLst>
          </p:cNvPr>
          <p:cNvSpPr txBox="1"/>
          <p:nvPr/>
        </p:nvSpPr>
        <p:spPr>
          <a:xfrm>
            <a:off x="171061" y="4156928"/>
            <a:ext cx="8735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Действия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информации по заявлению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Зачисление в контингент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образовательного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A0A5F69-9FE5-4F48-9FE6-76061CC8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4" b="33238"/>
          <a:stretch/>
        </p:blipFill>
        <p:spPr bwMode="auto">
          <a:xfrm>
            <a:off x="0" y="799337"/>
            <a:ext cx="9144000" cy="32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2F1559E-2BFE-468D-A2D8-E9F156986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903" t="26928" r="86883" b="65244"/>
          <a:stretch/>
        </p:blipFill>
        <p:spPr bwMode="auto">
          <a:xfrm>
            <a:off x="5467486" y="4149080"/>
            <a:ext cx="3067136" cy="208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E90F35-AA6B-48B7-B1DA-00387BC70C79}"/>
              </a:ext>
            </a:extLst>
          </p:cNvPr>
          <p:cNvSpPr txBox="1"/>
          <p:nvPr/>
        </p:nvSpPr>
        <p:spPr>
          <a:xfrm>
            <a:off x="5510286" y="47971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1 </a:t>
            </a: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2   </a:t>
            </a: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3    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FC1A55A-DD55-45EC-AF56-65B6D3B8FCAA}"/>
              </a:ext>
            </a:extLst>
          </p:cNvPr>
          <p:cNvSpPr/>
          <p:nvPr/>
        </p:nvSpPr>
        <p:spPr>
          <a:xfrm>
            <a:off x="433512" y="1942337"/>
            <a:ext cx="758321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Статусы в АСИОУ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EA2247F-4C19-46B1-AE26-C688CA2A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8767" b="28839"/>
          <a:stretch/>
        </p:blipFill>
        <p:spPr bwMode="auto">
          <a:xfrm>
            <a:off x="3347864" y="3600054"/>
            <a:ext cx="5796136" cy="323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868" y="836713"/>
            <a:ext cx="8247931" cy="3157980"/>
          </a:xfrm>
        </p:spPr>
        <p:txBody>
          <a:bodyPr>
            <a:normAutofit fontScale="85000" lnSpcReduction="20000"/>
          </a:bodyPr>
          <a:lstStyle/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Принято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принято к рассмотрению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зарегистрировано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Промежуточный статус по заявлению:</a:t>
            </a:r>
            <a:b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- ожидание подтверждения документов</a:t>
            </a:r>
            <a:b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- сообщения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услуга оказана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Алгоритм обработки заявлений ЕПГУ в АСИОУ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1"/>
            <a:ext cx="8003231" cy="338437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нового заявления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промежуточных статусов (ожидание подтверждения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или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передача сообщения)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окончательного статуса (либо услуга оказана, либо отказано в оказании услуги)</a:t>
            </a:r>
          </a:p>
        </p:txBody>
      </p:sp>
    </p:spTree>
    <p:extLst>
      <p:ext uri="{BB962C8B-B14F-4D97-AF65-F5344CB8AC3E}">
        <p14:creationId xmlns:p14="http://schemas.microsoft.com/office/powerpoint/2010/main" val="17469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" y="53752"/>
            <a:ext cx="8568645" cy="6389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Просмотр информации по заявлению в АСИОУ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" y="764704"/>
            <a:ext cx="849563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3F0A414-01BF-49A1-BCFB-27C9742DBFE5}"/>
              </a:ext>
            </a:extLst>
          </p:cNvPr>
          <p:cNvSpPr txBox="1">
            <a:spLocks/>
          </p:cNvSpPr>
          <p:nvPr/>
        </p:nvSpPr>
        <p:spPr>
          <a:xfrm>
            <a:off x="403711" y="5926128"/>
            <a:ext cx="8845331" cy="638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нажатию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t="3180" b="4777"/>
          <a:stretch/>
        </p:blipFill>
        <p:spPr bwMode="auto">
          <a:xfrm>
            <a:off x="234732" y="1110109"/>
            <a:ext cx="8532440" cy="49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7EB7E1-BD46-44D2-A0FB-A7C291B1CF2A}"/>
              </a:ext>
            </a:extLst>
          </p:cNvPr>
          <p:cNvSpPr txBox="1">
            <a:spLocks/>
          </p:cNvSpPr>
          <p:nvPr/>
        </p:nvSpPr>
        <p:spPr>
          <a:xfrm>
            <a:off x="250516" y="1"/>
            <a:ext cx="8568645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Информация по заявлению в АСИОУ</a:t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(продолжение)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815220D-8052-4B35-881C-E306B0E61DF7}"/>
              </a:ext>
            </a:extLst>
          </p:cNvPr>
          <p:cNvSpPr txBox="1">
            <a:spLocks/>
          </p:cNvSpPr>
          <p:nvPr/>
        </p:nvSpPr>
        <p:spPr>
          <a:xfrm>
            <a:off x="234732" y="6093296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t="3180" b="4777"/>
          <a:stretch/>
        </p:blipFill>
        <p:spPr bwMode="auto">
          <a:xfrm>
            <a:off x="234732" y="1110109"/>
            <a:ext cx="8532440" cy="49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7EB7E1-BD46-44D2-A0FB-A7C291B1CF2A}"/>
              </a:ext>
            </a:extLst>
          </p:cNvPr>
          <p:cNvSpPr txBox="1">
            <a:spLocks/>
          </p:cNvSpPr>
          <p:nvPr/>
        </p:nvSpPr>
        <p:spPr>
          <a:xfrm>
            <a:off x="250516" y="1"/>
            <a:ext cx="8568645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Информация по заявлению в АСИОУ</a:t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(продолжение)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815220D-8052-4B35-881C-E306B0E61DF7}"/>
              </a:ext>
            </a:extLst>
          </p:cNvPr>
          <p:cNvSpPr txBox="1">
            <a:spLocks/>
          </p:cNvSpPr>
          <p:nvPr/>
        </p:nvSpPr>
        <p:spPr>
          <a:xfrm>
            <a:off x="236623" y="6093296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1093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Печать заявления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DD9F39C-D59C-499D-8FEB-A3BF41911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1565"/>
          <a:stretch/>
        </p:blipFill>
        <p:spPr bwMode="auto">
          <a:xfrm>
            <a:off x="179511" y="1124744"/>
            <a:ext cx="885424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69262" y="1052736"/>
            <a:ext cx="758321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E79D1E0-D9CB-4581-B8A4-C5E32FC0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895328"/>
            <a:ext cx="6934200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259632" y="4653136"/>
            <a:ext cx="129614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0DEF48D-5E37-4BE3-9698-3D345A5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764704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971599" y="4293096"/>
            <a:ext cx="3202945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3CF6E56-8501-4BBF-865A-B923E650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722884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918295" y="4689140"/>
            <a:ext cx="303505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" y="890708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456830"/>
            <a:ext cx="3018074" cy="297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4CFAED6-4EB2-4A26-813B-3CCD02D4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83671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108102" y="5157192"/>
            <a:ext cx="30243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8A28A5E-4CB1-4774-8F43-190EBDEE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06" y="1144586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611560" y="4437111"/>
            <a:ext cx="7704855" cy="21462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ожидание подтверждения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7741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ожидание подтверждения документов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8A28A5E-4CB1-4774-8F43-190EBDEE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920" y="1340768"/>
            <a:ext cx="39477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5">
            <a:extLst>
              <a:ext uri="{FF2B5EF4-FFF2-40B4-BE49-F238E27FC236}">
                <a16:creationId xmlns:a16="http://schemas.microsoft.com/office/drawing/2014/main" xmlns="" id="{8FFF5BE0-B5AB-4D72-98A0-6C847265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624" y="1269179"/>
            <a:ext cx="4874411" cy="323952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Ожидание подтверждения документов.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Вам необходимо предоставить в указанные на портале сроки следующие документы: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документ, удостоверяющий личность родителя (законного представителя) ребенка или поступающего;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свидетельство о рождении ребенка или документ, подтверждающий родство заявителя;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документ, подтверждающий установление опеки или попечительства (при необходимости);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справку с места работы родителя(ей) (законного(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ых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) представителя(ей) ребенка (при наличии права внеочередного или первоочередного приема на обучение);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заключение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ПМПК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2404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11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текстовое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сообщение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B212971-C491-4C0C-9170-920CD87C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052736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611560" y="5085184"/>
            <a:ext cx="7704855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Зачисление обучающихся в учреждение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DCBDB14-F2D2-4F15-8F0F-FE2D04BEF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3" b="43360"/>
          <a:stretch/>
        </p:blipFill>
        <p:spPr bwMode="auto">
          <a:xfrm>
            <a:off x="0" y="818759"/>
            <a:ext cx="9092357" cy="26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971600" y="198884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175FEE61-62C0-440E-8760-560E01585D40}"/>
              </a:ext>
            </a:extLst>
          </p:cNvPr>
          <p:cNvSpPr txBox="1">
            <a:spLocks/>
          </p:cNvSpPr>
          <p:nvPr/>
        </p:nvSpPr>
        <p:spPr>
          <a:xfrm>
            <a:off x="155741" y="3645024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«Зачисление в контингент» 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контингенте обучающихся появится новая запись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9E244CA-2939-46A3-8CA5-22F7866B3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6896" r="26065" b="61063"/>
          <a:stretch/>
        </p:blipFill>
        <p:spPr bwMode="auto">
          <a:xfrm>
            <a:off x="1" y="4301832"/>
            <a:ext cx="91440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87ADD11-8606-47AC-B587-7893AAD50833}"/>
              </a:ext>
            </a:extLst>
          </p:cNvPr>
          <p:cNvSpPr/>
          <p:nvPr/>
        </p:nvSpPr>
        <p:spPr>
          <a:xfrm>
            <a:off x="1835696" y="6165304"/>
            <a:ext cx="1584176" cy="351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-36512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Зачисление обучающихся в учреждение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175FEE61-62C0-440E-8760-560E01585D40}"/>
              </a:ext>
            </a:extLst>
          </p:cNvPr>
          <p:cNvSpPr txBox="1">
            <a:spLocks/>
          </p:cNvSpPr>
          <p:nvPr/>
        </p:nvSpPr>
        <p:spPr>
          <a:xfrm>
            <a:off x="86754" y="5013176"/>
            <a:ext cx="8845331" cy="94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«В контингент» в верхней правой части экрана все отмеченные заявления и дети из них добавлены в контингент обучающихся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D55D292-3680-4D6F-B80B-A3DB801C9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6819" b="28408"/>
          <a:stretch/>
        </p:blipFill>
        <p:spPr bwMode="auto">
          <a:xfrm>
            <a:off x="-36512" y="980728"/>
            <a:ext cx="9144000" cy="356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-36512" y="2636912"/>
            <a:ext cx="398571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534C056-8FC3-40EE-97D5-F3E3A67D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454" y="836712"/>
            <a:ext cx="706914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936454" y="4293096"/>
            <a:ext cx="3534571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9A5222D-5061-46BD-B710-FFE16F809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69" y="1340768"/>
            <a:ext cx="8247931" cy="3157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Услуга оказана ставится в следующих случаях: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Подано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раньше положенного срока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прошел по результатам отбора/рейтинга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Уже имеется заявление на зачисление 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ребенка, поданное ранее с более приоритетным временем.</a:t>
            </a:r>
          </a:p>
          <a:p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таком случае заявления не регистрируются и в очередь не ставятся. Данный статус равнозначен статусу «Отказ в приеме документов»</a:t>
            </a:r>
            <a:endParaRPr lang="ru-RU" sz="2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0DEF48D-5E37-4BE3-9698-3D345A5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14232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683568" y="4653136"/>
            <a:ext cx="3456384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333CB32-4964-4288-B92D-5105CCE9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268759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3"/>
            <a:ext cx="7445161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Подано раньше положенного срока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Новая 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8281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02" y="16694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1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2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79208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5A398BC-1850-4AC0-A3D5-F96957C7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19675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72008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прошел по результатам отбора/рейтинга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38B43AE-6748-4EE5-984A-41B2D50E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268760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6258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Уже имеется заявление на зачисление ребенка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F012411-5936-46D2-8CCD-B13551A0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900" y="1340768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3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«Отказано в оказании услуги»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CF8E0FA-3656-4EF5-8BC1-7C98567B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709613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755576" y="4077072"/>
            <a:ext cx="6934200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54089"/>
            <a:ext cx="8247931" cy="6258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Отказ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выбирается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только в случае отсутствия свободных мест</a:t>
            </a:r>
          </a:p>
        </p:txBody>
      </p:sp>
    </p:spTree>
    <p:extLst>
      <p:ext uri="{BB962C8B-B14F-4D97-AF65-F5344CB8AC3E}">
        <p14:creationId xmlns:p14="http://schemas.microsoft.com/office/powerpoint/2010/main" val="774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 заявлениями по двум и более детям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t="3598" b="25436"/>
          <a:stretch/>
        </p:blipFill>
        <p:spPr bwMode="auto">
          <a:xfrm>
            <a:off x="107504" y="1412776"/>
            <a:ext cx="8928992" cy="392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99943" y="2996952"/>
            <a:ext cx="893655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 заявлениями по двум и более детям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836713"/>
            <a:ext cx="818617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-1" y="1124744"/>
            <a:ext cx="8100393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" y="4149080"/>
            <a:ext cx="8172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 заявлениями по двум и более детям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3336"/>
            <a:ext cx="9144000" cy="4266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заявлении отражается сразу два ребенка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4780" y="1124743"/>
            <a:ext cx="7875965" cy="4981477"/>
            <a:chOff x="0" y="0"/>
            <a:chExt cx="13716000" cy="832485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0"/>
              <a:ext cx="13716000" cy="8324850"/>
              <a:chOff x="0" y="0"/>
              <a:chExt cx="13716000" cy="832485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3716000" cy="83248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827584" y="3140968"/>
                <a:ext cx="72008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716016" y="3111171"/>
                <a:ext cx="237626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380312" y="3119879"/>
                <a:ext cx="79208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1196736" y="764704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52720" y="980728"/>
              <a:ext cx="24482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08904" y="1124744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" y="1988840"/>
            <a:ext cx="7020272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17758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 заявлениями по двум и более детям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21" y="762289"/>
            <a:ext cx="8376719" cy="508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043608" y="2709789"/>
            <a:ext cx="7344816" cy="547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1D60569-C0D4-4F06-AEA6-FD5CF6CF5DA1}"/>
              </a:ext>
            </a:extLst>
          </p:cNvPr>
          <p:cNvSpPr/>
          <p:nvPr/>
        </p:nvSpPr>
        <p:spPr>
          <a:xfrm>
            <a:off x="1043608" y="3933056"/>
            <a:ext cx="73448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17758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Прежде, чем написать заявителю отказ по той или иной причине, необходимо с ним связаться и уточнить ситуацию. 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22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По техническим вопросам, выдачи  логина и пароля для входа в новую форму (логин/пароль от РСМЭВ) необходимо обращаться в техническую поддержку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АСИОУ.</a:t>
            </a:r>
          </a:p>
        </p:txBody>
      </p:sp>
    </p:spTree>
    <p:extLst>
      <p:ext uri="{BB962C8B-B14F-4D97-AF65-F5344CB8AC3E}">
        <p14:creationId xmlns:p14="http://schemas.microsoft.com/office/powerpoint/2010/main" val="806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540832"/>
            <a:ext cx="848112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Чат в </a:t>
            </a:r>
            <a:r>
              <a:rPr lang="ru-RU" altLang="ru-RU" sz="2400" dirty="0" err="1">
                <a:solidFill>
                  <a:srgbClr val="000099"/>
                </a:solidFill>
                <a:latin typeface="Arial Narrow" pitchFamily="34" charset="0"/>
              </a:rPr>
              <a:t>телеграм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    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tg</a:t>
            </a:r>
            <a:r>
              <a:rPr lang="en-US" altLang="ru-RU" sz="2400" dirty="0">
                <a:solidFill>
                  <a:srgbClr val="000099"/>
                </a:solidFill>
                <a:latin typeface="Arial Narrow" pitchFamily="34" charset="0"/>
              </a:rPr>
              <a:t>://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join?invite=C1KHBFHAaWOJ01M1eQNO5A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Телефон Евстигнеевой Н.В. 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       </a:t>
            </a:r>
            <a:r>
              <a:rPr lang="ru-RU" altLang="ru-RU" sz="2400" dirty="0" smtClean="0">
                <a:solidFill>
                  <a:srgbClr val="C00000"/>
                </a:solidFill>
                <a:latin typeface="Arial Narrow" pitchFamily="34" charset="0"/>
              </a:rPr>
              <a:t>8 4852 40 0850</a:t>
            </a:r>
            <a:endParaRPr lang="ru-RU" altLang="ru-RU" sz="2400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Телефоны технической поддержки АСИОУ: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8 980 707 73 07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- 8 980 706 07 01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 9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6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0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535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89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Электронная почта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4"/>
              </a:rPr>
              <a:t>asiou7@yandex.ru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 Форум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http://forum.asiou.ru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/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971922" cy="41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1747</Words>
  <Application>Microsoft Office PowerPoint</Application>
  <PresentationFormat>Экран (4:3)</PresentationFormat>
  <Paragraphs>240</Paragraphs>
  <Slides>60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Новая 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Статусы в АСИОУ</vt:lpstr>
      <vt:lpstr>Алгоритм обработки заявлений ЕПГУ в АСИОУ</vt:lpstr>
      <vt:lpstr>Просмотр информации по заявлению в АСИОУ</vt:lpstr>
      <vt:lpstr>Презентация PowerPoint</vt:lpstr>
      <vt:lpstr>Презентация PowerPoint</vt:lpstr>
      <vt:lpstr>Печать заявления</vt:lpstr>
      <vt:lpstr>Работа со статусами</vt:lpstr>
      <vt:lpstr>Работа со статусами</vt:lpstr>
      <vt:lpstr>Работа со статусами</vt:lpstr>
      <vt:lpstr>Работа со статусами</vt:lpstr>
      <vt:lpstr>Присвоение промежуточных статусов: ожидание подтверждения документов</vt:lpstr>
      <vt:lpstr>Присвоение промежуточных статусов: ожидание подтверждения документов</vt:lpstr>
      <vt:lpstr>Присвоение промежуточных статусов:  текстовое сообщение</vt:lpstr>
      <vt:lpstr>Зачисление обучающихся в учреждение</vt:lpstr>
      <vt:lpstr>Зачисление обучающихся в учреждение</vt:lpstr>
      <vt:lpstr>Работа со статусом «Услуга оказана» </vt:lpstr>
      <vt:lpstr>Работа со статусом «Услуга оказана» </vt:lpstr>
      <vt:lpstr>Работа со статусом «Услуга оказана» </vt:lpstr>
      <vt:lpstr>Работа со статусом «Услуга оказана»</vt:lpstr>
      <vt:lpstr>Работа со статусом «Услуга оказана»</vt:lpstr>
      <vt:lpstr>Работа со статусом «Услуга оказана»</vt:lpstr>
      <vt:lpstr>Работа со статусом «Услуга оказана»</vt:lpstr>
      <vt:lpstr>Работа со статусом «Отказано в оказании услуги» </vt:lpstr>
      <vt:lpstr>Работа с заявлениями по двум и более детям</vt:lpstr>
      <vt:lpstr>Работа с заявлениями по двум и более детям</vt:lpstr>
      <vt:lpstr>Работа с заявлениями по двум и более детям</vt:lpstr>
      <vt:lpstr>Работа с заявлениями по двум и более детям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Евстигнеева</cp:lastModifiedBy>
  <cp:revision>102</cp:revision>
  <cp:lastPrinted>2021-03-10T10:36:35Z</cp:lastPrinted>
  <dcterms:created xsi:type="dcterms:W3CDTF">2020-10-19T11:42:40Z</dcterms:created>
  <dcterms:modified xsi:type="dcterms:W3CDTF">2021-03-11T06:04:44Z</dcterms:modified>
</cp:coreProperties>
</file>